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7" r:id="rId2"/>
    <p:sldId id="263" r:id="rId3"/>
    <p:sldId id="270" r:id="rId4"/>
    <p:sldId id="269" r:id="rId5"/>
    <p:sldId id="268" r:id="rId6"/>
    <p:sldId id="265" r:id="rId7"/>
    <p:sldId id="259" r:id="rId8"/>
    <p:sldId id="261" r:id="rId9"/>
    <p:sldId id="260" r:id="rId10"/>
    <p:sldId id="262" r:id="rId11"/>
    <p:sldId id="27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4653"/>
  </p:normalViewPr>
  <p:slideViewPr>
    <p:cSldViewPr snapToGrid="0">
      <p:cViewPr varScale="1">
        <p:scale>
          <a:sx n="114" d="100"/>
          <a:sy n="114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2B171-5EE1-C049-A347-8DAC2EE03F08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1D0A9-98B0-4D44-B3E9-97C82C4DB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9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1D0A9-98B0-4D44-B3E9-97C82C4DBA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2B9CAF-71E9-4542-86F4-26A61CA1A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315" r="39185" b="397"/>
          <a:stretch/>
        </p:blipFill>
        <p:spPr>
          <a:xfrm>
            <a:off x="6" y="22359"/>
            <a:ext cx="12191999" cy="6844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335C1-7AC6-654F-80FD-865B29E6AF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rcRect/>
          <a:stretch/>
        </p:blipFill>
        <p:spPr>
          <a:xfrm>
            <a:off x="-3484485" y="-2649402"/>
            <a:ext cx="12924049" cy="1254393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5B784CA-D164-DC4A-97C1-2D20D6A2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5339644" cy="3044058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BA540-A585-A846-A034-A8FEA9792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3607755"/>
            <a:ext cx="5339644" cy="166081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013">
                <a:solidFill>
                  <a:schemeClr val="tx1"/>
                </a:solidFill>
                <a:latin typeface="Helvetica" pitchFamily="2" charset="0"/>
              </a:defRPr>
            </a:lvl1pPr>
            <a:lvl2pPr marL="25716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2pPr>
            <a:lvl3pPr marL="51433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 marL="771506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4pPr>
            <a:lvl5pPr marL="1028674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9F26AB-3BD5-4F4D-B49C-632DC061ADCE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83E65D-095F-A448-8F12-48CAE68BA367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978D13-DB25-E84F-85E0-DA68971154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E3A07F1-A600-B76E-D537-CE95851188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2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Maro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A281C89-A2F3-E64E-B7F6-77DFED49F9A5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0AD31D-7379-7348-BD4D-38F4371F3628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34788CC-E271-9346-8D1B-99C61826C8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89F7B70-E4C4-5648-999B-7282EEC68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438220" y="0"/>
            <a:ext cx="5115221" cy="33568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3D80F830-3B13-5A42-9FE6-066ED485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2771779"/>
            <a:ext cx="10521949" cy="177219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2025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72CA543-EF9D-B246-BABC-65149F8C1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552" y="4625182"/>
            <a:ext cx="10502901" cy="126126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013">
                <a:solidFill>
                  <a:schemeClr val="bg1"/>
                </a:solidFill>
                <a:latin typeface="Helvetica" pitchFamily="2" charset="0"/>
              </a:defRPr>
            </a:lvl1pPr>
            <a:lvl2pPr marL="257168" indent="0">
              <a:buNone/>
              <a:defRPr/>
            </a:lvl2pPr>
            <a:lvl3pPr marL="514338" indent="0">
              <a:buNone/>
              <a:defRPr/>
            </a:lvl3pPr>
            <a:lvl4pPr marL="771506" indent="0">
              <a:buNone/>
              <a:defRPr/>
            </a:lvl4pPr>
            <a:lvl5pPr marL="10286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DDCEF-6C27-CAAF-0CC3-042D912FBA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505ABDF-A5DE-2047-9C04-3C3EF11E07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lIns="0" rIns="0"/>
          <a:lstStyle>
            <a:lvl1pPr>
              <a:defRPr sz="1351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1125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900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788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68C3A6-EBDF-0348-9B52-8C70F7805E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lIns="0" rIns="0"/>
          <a:lstStyle>
            <a:lvl1pPr>
              <a:defRPr sz="1351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1125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900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788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FD226C6-E9D5-6D4F-AC89-18FED50E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"/>
            <a:ext cx="10515600" cy="13255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3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B4840506-4191-2A44-ADF2-74F338549EE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547627"/>
            <a:ext cx="5181600" cy="3642043"/>
          </a:xfrm>
          <a:prstGeom prst="rect">
            <a:avLst/>
          </a:prstGeom>
        </p:spPr>
        <p:txBody>
          <a:bodyPr lIns="0" rIns="0"/>
          <a:lstStyle>
            <a:lvl1pPr>
              <a:defRPr sz="1351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1125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900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788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F2D94877-04FB-B64D-A8C1-9A27D1B053A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3301" y="2547627"/>
            <a:ext cx="5181600" cy="3642043"/>
          </a:xfrm>
          <a:prstGeom prst="rect">
            <a:avLst/>
          </a:prstGeom>
        </p:spPr>
        <p:txBody>
          <a:bodyPr lIns="0" rIns="0"/>
          <a:lstStyle>
            <a:lvl1pPr>
              <a:defRPr sz="1351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1125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900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788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>
              <a:buNone/>
              <a:defRPr sz="1013" b="1" spc="0">
                <a:solidFill>
                  <a:schemeClr val="accent1"/>
                </a:solidFill>
                <a:latin typeface="Helvetica" pitchFamily="2" charset="0"/>
              </a:defRPr>
            </a:lvl1pPr>
            <a:lvl2pPr marL="257168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4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>
              <a:buNone/>
              <a:defRPr sz="1013" b="1">
                <a:solidFill>
                  <a:schemeClr val="accent1"/>
                </a:solidFill>
                <a:latin typeface="Helvetica" pitchFamily="2" charset="0"/>
              </a:defRPr>
            </a:lvl1pPr>
            <a:lvl2pPr marL="257168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4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F27ACA9-842E-2042-ABCA-F476DE1BD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6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B15FCD-FBF2-B743-9181-677E3CE8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03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27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8200" y="2049463"/>
            <a:ext cx="7315200" cy="3811588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575"/>
            </a:lvl2pPr>
            <a:lvl3pPr marL="514338" indent="0">
              <a:buNone/>
              <a:defRPr sz="1351"/>
            </a:lvl3pPr>
            <a:lvl4pPr marL="771506" indent="0">
              <a:buNone/>
              <a:defRPr sz="1125"/>
            </a:lvl4pPr>
            <a:lvl5pPr marL="1028674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9018" y="2057400"/>
            <a:ext cx="2743201" cy="381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900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788"/>
            </a:lvl2pPr>
            <a:lvl3pPr marL="514338" indent="0">
              <a:buNone/>
              <a:defRPr sz="675"/>
            </a:lvl3pPr>
            <a:lvl4pPr marL="771506" indent="0">
              <a:buNone/>
              <a:defRPr sz="563"/>
            </a:lvl4pPr>
            <a:lvl5pPr marL="1028674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00F213-EB7A-AB49-8332-E6966548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0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8697A-D1A1-7941-99EF-31FAC4045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A6AC977-0418-854A-9DB3-3DEDAE2B9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6" y="2256110"/>
            <a:ext cx="3325769" cy="15219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125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575"/>
            </a:lvl2pPr>
            <a:lvl3pPr marL="514338" indent="0">
              <a:buNone/>
              <a:defRPr sz="1351"/>
            </a:lvl3pPr>
            <a:lvl4pPr marL="771506" indent="0">
              <a:buNone/>
              <a:defRPr sz="1125"/>
            </a:lvl4pPr>
            <a:lvl5pPr marL="1028674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3C89AA4-699F-7540-A5D9-D23C15676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4001522"/>
            <a:ext cx="3325768" cy="8389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788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788"/>
            </a:lvl2pPr>
            <a:lvl3pPr marL="514338" indent="0">
              <a:buNone/>
              <a:defRPr sz="675"/>
            </a:lvl3pPr>
            <a:lvl4pPr marL="771506" indent="0">
              <a:buNone/>
              <a:defRPr sz="563"/>
            </a:lvl4pPr>
            <a:lvl5pPr marL="1028674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BB53AB-5F0D-9D47-B86E-1FB5C739FCC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32158" y="4001522"/>
            <a:ext cx="3327687" cy="8389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788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788"/>
            </a:lvl2pPr>
            <a:lvl3pPr marL="514338" indent="0">
              <a:buNone/>
              <a:defRPr sz="675"/>
            </a:lvl3pPr>
            <a:lvl4pPr marL="771506" indent="0">
              <a:buNone/>
              <a:defRPr sz="563"/>
            </a:lvl4pPr>
            <a:lvl5pPr marL="1028674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790503-7A52-9E41-BB9A-0B16ED4E102F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026115" y="4001524"/>
            <a:ext cx="3327684" cy="8389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788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788"/>
            </a:lvl2pPr>
            <a:lvl3pPr marL="514338" indent="0">
              <a:buNone/>
              <a:defRPr sz="675"/>
            </a:lvl3pPr>
            <a:lvl4pPr marL="771506" indent="0">
              <a:buNone/>
              <a:defRPr sz="563"/>
            </a:lvl4pPr>
            <a:lvl5pPr marL="1028674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4E8AC94-498C-E845-BF13-40591572C344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32162" y="2256361"/>
            <a:ext cx="3327687" cy="15228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125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575"/>
            </a:lvl2pPr>
            <a:lvl3pPr marL="514338" indent="0">
              <a:buNone/>
              <a:defRPr sz="1351"/>
            </a:lvl3pPr>
            <a:lvl4pPr marL="771506" indent="0">
              <a:buNone/>
              <a:defRPr sz="1125"/>
            </a:lvl4pPr>
            <a:lvl5pPr marL="1028674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9CDC83C-B9C9-1F46-82AA-A45D28D06924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8026118" y="2256361"/>
            <a:ext cx="3327687" cy="15228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125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575"/>
            </a:lvl2pPr>
            <a:lvl3pPr marL="514338" indent="0">
              <a:buNone/>
              <a:defRPr sz="1351"/>
            </a:lvl3pPr>
            <a:lvl4pPr marL="771506" indent="0">
              <a:buNone/>
              <a:defRPr sz="1125"/>
            </a:lvl4pPr>
            <a:lvl5pPr marL="1028674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E0F101-A5F0-F44E-AD05-25ACE046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4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D2D7-80D2-4744-B763-5C974472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  <a:prstGeom prst="rect">
            <a:avLst/>
          </a:prstGeom>
        </p:spPr>
        <p:txBody>
          <a:bodyPr/>
          <a:lstStyle>
            <a:lvl1pPr marL="0" marR="0" indent="0" algn="l" defTabSz="51433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/>
            </a:lvl1pPr>
          </a:lstStyle>
          <a:p>
            <a:r>
              <a:rPr kumimoji="0" lang="en-US" sz="2025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 pitchFamily="2" charset="0"/>
                <a:ea typeface="+mj-ea"/>
                <a:cs typeface="Arial" panose="020B0604020202020204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5F2DF-41CC-5740-8E6B-A64880516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DEE955C-5438-634A-A9F8-2CCDBA48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1" y="1811871"/>
            <a:ext cx="5054600" cy="404918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351">
                <a:solidFill>
                  <a:schemeClr val="tx2"/>
                </a:solidFill>
                <a:latin typeface="Helvetica" pitchFamily="2" charset="0"/>
              </a:defRPr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C067E1-546F-A747-9F85-F88C323CF9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9199" y="1809751"/>
            <a:ext cx="5054600" cy="4059238"/>
          </a:xfrm>
          <a:prstGeom prst="rect">
            <a:avLst/>
          </a:prstGeom>
        </p:spPr>
        <p:txBody>
          <a:bodyPr lIns="0" rIns="0"/>
          <a:lstStyle>
            <a:lvl1pPr>
              <a:defRPr sz="1351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1181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844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844">
                <a:solidFill>
                  <a:schemeClr val="tx2"/>
                </a:solidFill>
                <a:latin typeface="Helvetica" pitchFamily="2" charset="0"/>
              </a:defRPr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1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F797FB1-7992-4844-A2BF-A9814F680468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7" y="3231643"/>
            <a:ext cx="6051777" cy="317296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575"/>
            </a:lvl2pPr>
            <a:lvl3pPr marL="514338" indent="0">
              <a:buNone/>
              <a:defRPr sz="1351"/>
            </a:lvl3pPr>
            <a:lvl4pPr marL="771506" indent="0">
              <a:buNone/>
              <a:defRPr sz="1125"/>
            </a:lvl4pPr>
            <a:lvl5pPr marL="1028674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0DB1850-ACCA-8341-83AB-12DFEC911BC4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40223" y="3231643"/>
            <a:ext cx="6051780" cy="317296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575"/>
            </a:lvl2pPr>
            <a:lvl3pPr marL="514338" indent="0">
              <a:buNone/>
              <a:defRPr sz="1351"/>
            </a:lvl3pPr>
            <a:lvl4pPr marL="771506" indent="0">
              <a:buNone/>
              <a:defRPr sz="1125"/>
            </a:lvl4pPr>
            <a:lvl5pPr marL="1028674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CBBC406-899C-2248-9EB0-3B1212892A4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1" y="2"/>
            <a:ext cx="6051779" cy="317296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575"/>
            </a:lvl2pPr>
            <a:lvl3pPr marL="514338" indent="0">
              <a:buNone/>
              <a:defRPr sz="1351"/>
            </a:lvl3pPr>
            <a:lvl4pPr marL="771506" indent="0">
              <a:buNone/>
              <a:defRPr sz="1125"/>
            </a:lvl4pPr>
            <a:lvl5pPr marL="1028674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3B34FE8-D6D8-E14B-A1C0-79C34688A3B3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40223" y="2"/>
            <a:ext cx="6051780" cy="317296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257168" indent="0">
              <a:buNone/>
              <a:defRPr sz="1575"/>
            </a:lvl2pPr>
            <a:lvl3pPr marL="514338" indent="0">
              <a:buNone/>
              <a:defRPr sz="1351"/>
            </a:lvl3pPr>
            <a:lvl4pPr marL="771506" indent="0">
              <a:buNone/>
              <a:defRPr sz="1125"/>
            </a:lvl4pPr>
            <a:lvl5pPr marL="1028674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C1ACC3-F754-C44B-A632-B32A3ED50BEA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B060B2-9697-944A-88A7-04B5F5D70948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AAE732-7558-F34C-991F-3474875A85A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282F6-9259-9744-86FE-F7E60CE13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D4885-DF57-D777-4E8E-628AC6EA99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04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95DFFAC-F94B-8B4A-B9A5-BA0218C22BE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1"/>
            <a:ext cx="12192000" cy="63959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1">
                <a:solidFill>
                  <a:schemeClr val="tx2"/>
                </a:solidFill>
                <a:latin typeface="Helvetica" pitchFamily="2" charset="0"/>
              </a:defRPr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2E5929-6A74-954F-B344-FDE090F44373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423CF8-BC3E-8B49-A46B-590F92F8E89F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8CCE5-98F7-FF42-A66F-3AB27F762C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F27AD-8242-394F-9289-EDC5A5475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11F0B0-5218-7E27-D675-1F28E5116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2B9CAF-71E9-4542-86F4-26A61CA1A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29" r="39185" b="2977"/>
          <a:stretch/>
        </p:blipFill>
        <p:spPr>
          <a:xfrm>
            <a:off x="1" y="2"/>
            <a:ext cx="12192000" cy="68356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AA8C84-57AF-1A4A-90BE-0E31F4C5DD13}"/>
              </a:ext>
            </a:extLst>
          </p:cNvPr>
          <p:cNvSpPr/>
          <p:nvPr/>
        </p:nvSpPr>
        <p:spPr>
          <a:xfrm>
            <a:off x="-1" y="-31744"/>
            <a:ext cx="7075876" cy="64908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Helvetica" pitchFamily="2" charset="0"/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41E5C63-F3ED-9A44-B03F-D7A67F9D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5339644" cy="3044058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C3B13CE-00C5-524F-8B47-0B559F4D0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3607755"/>
            <a:ext cx="5339644" cy="166081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013">
                <a:solidFill>
                  <a:schemeClr val="tx1"/>
                </a:solidFill>
                <a:latin typeface="Helvetica" pitchFamily="2" charset="0"/>
              </a:defRPr>
            </a:lvl1pPr>
            <a:lvl2pPr marL="25716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2pPr>
            <a:lvl3pPr marL="51433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 marL="771506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4pPr>
            <a:lvl5pPr marL="1028674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217750-942E-3F44-BD17-99B8DECE8004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D5CE41-AC66-864E-B845-DD903E0A1E19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2DE8BE-361C-2E4A-AF37-C0BCBC84DC5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FD75955-2C33-C447-BA54-12F4506E9D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84EB9A2-62B1-F34C-8394-65844846B5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4ECB576-A56D-3B4A-81F1-87752EA0D7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C6D4CF-5F22-2942-8B4A-46858030D0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74916" y="6512483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0A1408-65B7-C948-B165-5C0856112B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30641" y="6512483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7837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DB45510-0E9D-0549-BA71-DF9340DE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88486" y="-71120"/>
            <a:ext cx="7698065" cy="6471920"/>
            <a:chOff x="5166787" y="-71120"/>
            <a:chExt cx="5773549" cy="647192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470D3B-9683-6246-9FE5-C7319182BAB7}"/>
                </a:ext>
              </a:extLst>
            </p:cNvPr>
            <p:cNvSpPr/>
            <p:nvPr userDrawn="1"/>
          </p:nvSpPr>
          <p:spPr>
            <a:xfrm>
              <a:off x="5306906" y="-71120"/>
              <a:ext cx="3840480" cy="64719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i="0" dirty="0">
                <a:latin typeface="Helvetica" pitchFamily="2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7ABBF08-C867-1946-A66A-2BF61123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66787" y="750290"/>
              <a:ext cx="5773549" cy="505185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1D1321-0265-784F-9958-468544FC8AD6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42D110-14A0-D04F-A713-5AE87F36EAC6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5792E6-53F1-CC41-A83F-F1A841C9D6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F5BAA-6AC4-5348-B5FA-12004FB84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D71CFF-C7EE-7745-9844-5361AB709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441" y="2430928"/>
            <a:ext cx="5163560" cy="19917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013">
                <a:solidFill>
                  <a:srgbClr val="767676"/>
                </a:solidFill>
                <a:latin typeface="Helvetica" pitchFamily="2" charset="0"/>
              </a:defRPr>
            </a:lvl1pPr>
            <a:lvl2pPr marL="257168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8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FEA3E-0660-547A-F1A0-AFC740F5BD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70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30D9897-CDA6-7746-AF1D-D2A92213E07E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917385-9AE7-2C43-A99C-E0AFDA496299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83D668F-B7B0-2146-8A08-27D8120BBBF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F5BAA-6AC4-5348-B5FA-12004FB84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D71CFF-C7EE-7745-9844-5361AB709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441" y="2430928"/>
            <a:ext cx="5163560" cy="19917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013">
                <a:solidFill>
                  <a:srgbClr val="767676"/>
                </a:solidFill>
                <a:latin typeface="Helvetica" pitchFamily="2" charset="0"/>
              </a:defRPr>
            </a:lvl1pPr>
            <a:lvl2pPr marL="257168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8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E01DD0-35F5-6948-B99F-49AED599A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6889056" y="768096"/>
            <a:ext cx="7698065" cy="50518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834E52-6590-9F5A-EAE5-07AAC848A8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1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A59E462-D96E-6244-97CA-DE9F493C9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15524" y="-2100917"/>
            <a:ext cx="11179317" cy="10850515"/>
            <a:chOff x="3946487" y="-2045539"/>
            <a:chExt cx="8193228" cy="1060300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604912F-338D-5D40-B7AD-55D9C27D42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946487" y="-2045539"/>
              <a:ext cx="8193228" cy="1060300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A00C286-37FF-8241-A7CD-EF11B9C6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58028"/>
              <a:ext cx="5641848" cy="49366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C3F99-49E5-464C-A528-C6F895277293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C2DE5B-67C5-9040-986C-8FB6F91A5F9C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A33DDF6-CD00-524E-8EB2-698444C1E7A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F5BAA-6AC4-5348-B5FA-12004FB84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D71CFF-C7EE-7745-9844-5361AB709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441" y="2430928"/>
            <a:ext cx="5163560" cy="19917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013">
                <a:solidFill>
                  <a:srgbClr val="767676"/>
                </a:solidFill>
                <a:latin typeface="Helvetica" pitchFamily="2" charset="0"/>
              </a:defRPr>
            </a:lvl1pPr>
            <a:lvl2pPr marL="257168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8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3F79D-A4C3-C8F5-1CE2-51B648136E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92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143FCFB-C2B4-EF47-AC63-06812088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88486" y="0"/>
            <a:ext cx="7698065" cy="6400800"/>
            <a:chOff x="5156004" y="0"/>
            <a:chExt cx="5773549" cy="64008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25CE9EA-2495-3948-89B2-1762C233B51F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i="0" dirty="0">
                <a:latin typeface="Helvetica" pitchFamily="2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82C45AD-747A-7C46-9989-F8CA499C45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68096"/>
              <a:ext cx="5773549" cy="505185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4BB39-5E92-6940-97E6-D3FC70C7D7AB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1BB6F7-F680-2545-9E98-EE7E7D7D0495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1CA78F-723F-9C43-8DA1-0655D7704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F5BAA-6AC4-5348-B5FA-12004FB84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D71CFF-C7EE-7745-9844-5361AB709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441" y="2430928"/>
            <a:ext cx="5163560" cy="19917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013">
                <a:solidFill>
                  <a:schemeClr val="bg1"/>
                </a:solidFill>
                <a:latin typeface="Helvetica" pitchFamily="2" charset="0"/>
              </a:defRPr>
            </a:lvl1pPr>
            <a:lvl2pPr marL="257168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8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559EB-BA3C-DB74-B853-ADE1682747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47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33FD-A3C6-07C5-97C1-59C3A7E39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482CA-B953-9787-ADE3-2F178BFE3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1"/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54B85-4026-CFB9-FDC9-48BD8430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322BC-8F8C-7469-91DE-FB14A7FE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B7057-7B4D-61AA-2696-36C6F6DF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587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8C7B7-D4FD-91BC-6639-0A819598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4A77-6076-DA67-4744-39C296D0D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C15C9-A496-4857-FB8A-BA7DB519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FA9-9602-C942-BE2A-F03060F64FFA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61608-14DC-389B-55A8-9555BA92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A439-3132-7DAF-3ECB-806CACA2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DFC6-7EFD-6941-B793-293B0A59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2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ey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AB506-73A8-0E47-AD2D-DB055EE35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15524" y="-2100917"/>
            <a:ext cx="11179317" cy="10850515"/>
            <a:chOff x="3946487" y="-2045539"/>
            <a:chExt cx="8193228" cy="1060300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A10D349-F72B-F14F-B333-910DFB03AF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946487" y="-2045539"/>
              <a:ext cx="8193228" cy="1060300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F6851F1-C766-FA45-B42F-5788FD11C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58028"/>
              <a:ext cx="5641848" cy="4936616"/>
            </a:xfrm>
            <a:prstGeom prst="rect">
              <a:avLst/>
            </a:prstGeom>
          </p:spPr>
        </p:pic>
      </p:grpSp>
      <p:sp>
        <p:nvSpPr>
          <p:cNvPr id="14" name="Title 8">
            <a:extLst>
              <a:ext uri="{FF2B5EF4-FFF2-40B4-BE49-F238E27FC236}">
                <a16:creationId xmlns:a16="http://schemas.microsoft.com/office/drawing/2014/main" id="{A41E5C63-F3ED-9A44-B03F-D7A67F9D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340096" cy="3044952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C3B13CE-00C5-524F-8B47-0B559F4D0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3607755"/>
            <a:ext cx="5339644" cy="166081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2pPr>
            <a:lvl3pPr marL="51433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 marL="771506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4pPr>
            <a:lvl5pPr marL="1028674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B597BE-48BC-D64C-AD14-2C2F577B3E7E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3010A8-D7C3-4642-8E0F-1FAEEC08CCEE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947D85-8415-7B49-A3D6-8C7B1C1276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05A21F-4BF6-2281-29D5-0DE2498936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ey Phoen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732F492-296A-1649-A4D7-369F51371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6889056" y="768096"/>
            <a:ext cx="7698065" cy="5051855"/>
          </a:xfrm>
          <a:prstGeom prst="rect">
            <a:avLst/>
          </a:prstGeom>
        </p:spPr>
      </p:pic>
      <p:sp>
        <p:nvSpPr>
          <p:cNvPr id="14" name="Title 8">
            <a:extLst>
              <a:ext uri="{FF2B5EF4-FFF2-40B4-BE49-F238E27FC236}">
                <a16:creationId xmlns:a16="http://schemas.microsoft.com/office/drawing/2014/main" id="{A41E5C63-F3ED-9A44-B03F-D7A67F9D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5339644" cy="3044058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C3B13CE-00C5-524F-8B47-0B559F4D0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3607755"/>
            <a:ext cx="5339644" cy="166081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2pPr>
            <a:lvl3pPr marL="51433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 marL="771506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4pPr>
            <a:lvl5pPr marL="1028674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ED6AE-A19B-6649-9C89-96ECB7DC11D5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C708D1-0309-B843-AAED-5F57F7955098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7CE168-EB5B-4143-BABA-4C64819C7CE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023C74-1DEF-8B44-ACD1-39E17F5612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FC2CEE-62EF-8F4E-9AE3-2F064839CE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521643B-90A0-224B-950B-8F2EB96F13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7D4089-EF14-AD4A-9D6A-AB1D45B5F0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74916" y="6512483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63F3A01-340B-894B-8CF5-F63061F8B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30641" y="6512483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10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e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A33E865-0E17-614D-86B0-FFBDAC261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88486" y="-71120"/>
            <a:ext cx="7698065" cy="6471920"/>
            <a:chOff x="5166787" y="-71120"/>
            <a:chExt cx="5773549" cy="647192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123D57-1A93-2848-AC3E-826A8BCB2ADA}"/>
                </a:ext>
              </a:extLst>
            </p:cNvPr>
            <p:cNvSpPr/>
            <p:nvPr userDrawn="1"/>
          </p:nvSpPr>
          <p:spPr>
            <a:xfrm>
              <a:off x="5306906" y="-71120"/>
              <a:ext cx="3840480" cy="64719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i="0" dirty="0">
                <a:latin typeface="Helvetica" pitchFamily="2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C7F16A-92EB-7848-90C9-D14B0A45B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66787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4" name="Title 8">
            <a:extLst>
              <a:ext uri="{FF2B5EF4-FFF2-40B4-BE49-F238E27FC236}">
                <a16:creationId xmlns:a16="http://schemas.microsoft.com/office/drawing/2014/main" id="{A41E5C63-F3ED-9A44-B03F-D7A67F9D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5339644" cy="3044058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C3B13CE-00C5-524F-8B47-0B559F4D0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3607755"/>
            <a:ext cx="5339644" cy="166081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2pPr>
            <a:lvl3pPr marL="51433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 marL="771506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4pPr>
            <a:lvl5pPr marL="1028674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B661D-BA97-0749-A0A2-DCF153DEE17E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7C0E68-7313-654E-AF09-606BFE5BC47D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507281-0C45-2943-A5AE-C590D42D7F6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E6D7426-9825-8742-8E2F-583FAEE285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6889056" y="768096"/>
            <a:ext cx="7698065" cy="5051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DFFFE-4727-17EC-2F4E-29DBE14860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4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CA2A5F8-EB18-7D46-9D02-A14EAF627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88486" y="0"/>
            <a:ext cx="7698065" cy="6400800"/>
            <a:chOff x="5156004" y="0"/>
            <a:chExt cx="5773549" cy="64008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E82985-7B85-234B-B262-2B6B7C6E7DC8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i="0" dirty="0">
                <a:latin typeface="Helvetica" pitchFamily="2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BE06C31-5B55-8B4B-9009-1F5720051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68096"/>
              <a:ext cx="5773549" cy="5051855"/>
            </a:xfrm>
            <a:prstGeom prst="rect">
              <a:avLst/>
            </a:prstGeom>
          </p:spPr>
        </p:pic>
      </p:grpSp>
      <p:sp>
        <p:nvSpPr>
          <p:cNvPr id="14" name="Title 8">
            <a:extLst>
              <a:ext uri="{FF2B5EF4-FFF2-40B4-BE49-F238E27FC236}">
                <a16:creationId xmlns:a16="http://schemas.microsoft.com/office/drawing/2014/main" id="{A41E5C63-F3ED-9A44-B03F-D7A67F9D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340096" cy="3044058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2025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C3B13CE-00C5-524F-8B47-0B559F4D0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3607755"/>
            <a:ext cx="5339644" cy="166081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013">
                <a:solidFill>
                  <a:schemeClr val="bg1"/>
                </a:solidFill>
                <a:latin typeface="Helvetica" pitchFamily="2" charset="0"/>
              </a:defRPr>
            </a:lvl1pPr>
            <a:lvl2pPr marL="25716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2pPr>
            <a:lvl3pPr marL="514338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 marL="771506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4pPr>
            <a:lvl5pPr marL="1028674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013EA3-4034-934E-AB28-6ACCE613E105}"/>
              </a:ext>
            </a:extLst>
          </p:cNvPr>
          <p:cNvGrpSpPr/>
          <p:nvPr userDrawn="1"/>
        </p:nvGrpSpPr>
        <p:grpSpPr>
          <a:xfrm>
            <a:off x="0" y="6396465"/>
            <a:ext cx="12192000" cy="470918"/>
            <a:chOff x="0" y="6396465"/>
            <a:chExt cx="9144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FAC35E-6A22-BB40-B203-C1F945D74E4B}"/>
                </a:ext>
              </a:extLst>
            </p:cNvPr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5F3D76-0E4D-CC4E-BB29-1EF58A5BA7C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96465"/>
              <a:ext cx="9144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E95CF9-A1BB-F69B-3B54-CF3FF6F73F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5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C45387-6472-414E-A89E-4D553EEC4197}"/>
              </a:ext>
            </a:extLst>
          </p:cNvPr>
          <p:cNvSpPr/>
          <p:nvPr/>
        </p:nvSpPr>
        <p:spPr>
          <a:xfrm>
            <a:off x="0" y="6401039"/>
            <a:ext cx="12192000" cy="466344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b="0" i="0" dirty="0"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C49B-6F90-A24C-823E-081F039D1B88}"/>
              </a:ext>
            </a:extLst>
          </p:cNvPr>
          <p:cNvCxnSpPr>
            <a:cxnSpLocks/>
          </p:cNvCxnSpPr>
          <p:nvPr/>
        </p:nvCxnSpPr>
        <p:spPr>
          <a:xfrm>
            <a:off x="0" y="6396465"/>
            <a:ext cx="12192000" cy="0"/>
          </a:xfrm>
          <a:prstGeom prst="line">
            <a:avLst/>
          </a:prstGeom>
          <a:ln w="635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A953D7F-1471-0D4A-8634-D1B160432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/>
          <a:stretch/>
        </p:blipFill>
        <p:spPr>
          <a:xfrm>
            <a:off x="8438220" y="0"/>
            <a:ext cx="5115221" cy="33568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2D4FD3B-8A89-B843-A21E-D05EEFD33AD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44552" y="653422"/>
            <a:ext cx="6781359" cy="559396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01D6E03-790C-FF40-B0A3-7C248264093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44552" y="1494802"/>
            <a:ext cx="10502901" cy="4012669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013">
                <a:solidFill>
                  <a:schemeClr val="tx2"/>
                </a:solidFill>
                <a:latin typeface="Helvetica" pitchFamily="2" charset="0"/>
              </a:defRPr>
            </a:lvl1pPr>
            <a:lvl2pPr marL="257168" indent="0">
              <a:buNone/>
              <a:defRPr/>
            </a:lvl2pPr>
            <a:lvl3pPr marL="514338" indent="0">
              <a:buNone/>
              <a:defRPr/>
            </a:lvl3pPr>
            <a:lvl4pPr marL="771506" indent="0">
              <a:buNone/>
              <a:defRPr/>
            </a:lvl4pPr>
            <a:lvl5pPr marL="1028674" indent="0">
              <a:buNone/>
              <a:defRPr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4A7FB-6F62-8748-C420-5B9DC5C084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0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98CC62-714D-5448-B245-5FF88E2E2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97046"/>
            <a:ext cx="10515600" cy="4351338"/>
          </a:xfrm>
          <a:prstGeom prst="rect">
            <a:avLst/>
          </a:prstGeom>
        </p:spPr>
        <p:txBody>
          <a:bodyPr lIns="0" rIns="0"/>
          <a:lstStyle>
            <a:lvl1pPr marL="192877" indent="-192877">
              <a:buFont typeface="Arial" panose="020B0604020202020204" pitchFamily="34" charset="0"/>
              <a:buChar char="•"/>
              <a:defRPr sz="1351">
                <a:solidFill>
                  <a:schemeClr val="tx2"/>
                </a:solidFill>
                <a:latin typeface="Helvetica" pitchFamily="2" charset="0"/>
              </a:defRPr>
            </a:lvl1pPr>
            <a:lvl2pPr marL="450045" indent="-192877">
              <a:buFont typeface="Arial" panose="020B0604020202020204" pitchFamily="34" charset="0"/>
              <a:buChar char="•"/>
              <a:defRPr sz="1125">
                <a:solidFill>
                  <a:schemeClr val="tx2"/>
                </a:solidFill>
                <a:latin typeface="Helvetica" pitchFamily="2" charset="0"/>
              </a:defRPr>
            </a:lvl2pPr>
            <a:lvl3pPr marL="675068" indent="-160731">
              <a:buFont typeface="Arial" panose="020B0604020202020204" pitchFamily="34" charset="0"/>
              <a:buChar char="•"/>
              <a:defRPr sz="1013">
                <a:solidFill>
                  <a:schemeClr val="tx2"/>
                </a:solidFill>
                <a:latin typeface="Helvetica" pitchFamily="2" charset="0"/>
              </a:defRPr>
            </a:lvl3pPr>
            <a:lvl4pPr marL="932237" indent="-160731"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Helvetica" pitchFamily="2" charset="0"/>
              </a:defRPr>
            </a:lvl4pPr>
            <a:lvl5pPr marL="1189405" indent="-160731">
              <a:buFont typeface="Arial" panose="020B0604020202020204" pitchFamily="34" charset="0"/>
              <a:buChar char="•"/>
              <a:defRPr sz="788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B4A11E-3FBD-F143-AB94-68878B69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197"/>
            <a:ext cx="10515600" cy="57365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87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8C6742-2D3E-B74B-91FD-EF14C163F0BA}"/>
              </a:ext>
            </a:extLst>
          </p:cNvPr>
          <p:cNvCxnSpPr>
            <a:cxnSpLocks/>
          </p:cNvCxnSpPr>
          <p:nvPr/>
        </p:nvCxnSpPr>
        <p:spPr>
          <a:xfrm>
            <a:off x="0" y="6396465"/>
            <a:ext cx="12192000" cy="0"/>
          </a:xfrm>
          <a:prstGeom prst="line">
            <a:avLst/>
          </a:prstGeom>
          <a:ln w="635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4A7C41-6D9F-91EC-2AFC-9AC255F9D9AD}"/>
              </a:ext>
            </a:extLst>
          </p:cNvPr>
          <p:cNvGrpSpPr/>
          <p:nvPr userDrawn="1"/>
        </p:nvGrpSpPr>
        <p:grpSpPr>
          <a:xfrm>
            <a:off x="0" y="6401039"/>
            <a:ext cx="12192000" cy="466344"/>
            <a:chOff x="0" y="6401039"/>
            <a:chExt cx="9144000" cy="4663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B74C95-6FED-F54E-8975-4E8DF7850C3B}"/>
                </a:ext>
              </a:extLst>
            </p:cNvPr>
            <p:cNvSpPr/>
            <p:nvPr userDrawn="1"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6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BEC8BB-C43B-F140-B78A-655549708E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494258" y="6403844"/>
              <a:ext cx="1294303" cy="450968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16C90-0368-334A-AD9F-1B4732F85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rcRect/>
          <a:stretch/>
        </p:blipFill>
        <p:spPr>
          <a:xfrm>
            <a:off x="8438220" y="0"/>
            <a:ext cx="5115221" cy="33568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CD902A-EC73-1B49-B593-2179360D0E4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2" y="2771779"/>
            <a:ext cx="10521949" cy="177219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2025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D3E6A8-6E4D-D24C-89A1-7FD45F09224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44552" y="4625182"/>
            <a:ext cx="10502901" cy="126126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013">
                <a:solidFill>
                  <a:schemeClr val="tx1"/>
                </a:solidFill>
                <a:latin typeface="Helvetica" pitchFamily="2" charset="0"/>
              </a:defRPr>
            </a:lvl1pPr>
            <a:lvl2pPr marL="257168" indent="0">
              <a:buNone/>
              <a:defRPr/>
            </a:lvl2pPr>
            <a:lvl3pPr marL="514338" indent="0">
              <a:buNone/>
              <a:defRPr/>
            </a:lvl3pPr>
            <a:lvl4pPr marL="771506" indent="0">
              <a:buNone/>
              <a:defRPr/>
            </a:lvl4pPr>
            <a:lvl5pPr marL="102867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517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CE701F-6149-4B4D-8A5B-853DF4D9E191}"/>
              </a:ext>
            </a:extLst>
          </p:cNvPr>
          <p:cNvSpPr/>
          <p:nvPr/>
        </p:nvSpPr>
        <p:spPr>
          <a:xfrm>
            <a:off x="0" y="6401039"/>
            <a:ext cx="12192000" cy="466344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b="0" i="0" dirty="0">
              <a:latin typeface="Helvetica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16E521-234D-084A-88F9-8D10D550FB99}"/>
              </a:ext>
            </a:extLst>
          </p:cNvPr>
          <p:cNvCxnSpPr>
            <a:cxnSpLocks/>
          </p:cNvCxnSpPr>
          <p:nvPr/>
        </p:nvCxnSpPr>
        <p:spPr>
          <a:xfrm>
            <a:off x="0" y="6396465"/>
            <a:ext cx="12192000" cy="0"/>
          </a:xfrm>
          <a:prstGeom prst="line">
            <a:avLst/>
          </a:prstGeom>
          <a:ln w="635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353805" y="6456773"/>
            <a:ext cx="614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257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1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BCF155-7BE6-6048-A719-6101C6734D1D}"/>
              </a:ext>
            </a:extLst>
          </p:cNvPr>
          <p:cNvCxnSpPr>
            <a:cxnSpLocks/>
          </p:cNvCxnSpPr>
          <p:nvPr userDrawn="1"/>
        </p:nvCxnSpPr>
        <p:spPr>
          <a:xfrm>
            <a:off x="0" y="134519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C3F6C-01F6-C347-9AD0-B2EECDB0D0CF}"/>
              </a:ext>
            </a:extLst>
          </p:cNvPr>
          <p:cNvCxnSpPr>
            <a:cxnSpLocks/>
          </p:cNvCxnSpPr>
          <p:nvPr userDrawn="1"/>
        </p:nvCxnSpPr>
        <p:spPr>
          <a:xfrm>
            <a:off x="0" y="134519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3081F-2542-824F-AD05-7F6FBCBE500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691640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92877" marR="0" lvl="0" indent="-192877" algn="l" defTabSz="514338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00000"/>
              </a:buClr>
              <a:buSzTx/>
              <a:tabLst/>
              <a:defRPr/>
            </a:pPr>
            <a:endParaRPr kumimoji="0" lang="en-US" sz="123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AA9A8453-0990-C948-A08F-63B763C2DDC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1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B39D11-967C-7439-F736-86F260E5638F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rcRect/>
          <a:stretch/>
        </p:blipFill>
        <p:spPr>
          <a:xfrm>
            <a:off x="659011" y="6403844"/>
            <a:ext cx="1725737" cy="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67" r:id="rId8"/>
    <p:sldLayoutId id="2147483668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marL="0" marR="0" indent="0" algn="l" defTabSz="514338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025" kern="1200">
          <a:solidFill>
            <a:schemeClr val="accent1"/>
          </a:solidFill>
          <a:latin typeface="Helvetica" pitchFamily="2" charset="0"/>
          <a:ea typeface="+mj-ea"/>
          <a:cs typeface="+mj-cs"/>
        </a:defRPr>
      </a:lvl1pPr>
    </p:titleStyle>
    <p:bodyStyle>
      <a:lvl1pPr marL="192877" marR="0" indent="-192877" algn="l" defTabSz="514338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1351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1pPr>
      <a:lvl2pPr marL="450045" marR="0" indent="-192877" algn="l" defTabSz="514338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1125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2pPr>
      <a:lvl3pPr marL="675068" marR="0" indent="-160731" algn="l" defTabSz="514338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1013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3pPr>
      <a:lvl4pPr marL="964383" marR="0" indent="-192877" algn="l" defTabSz="514338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900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4pPr>
      <a:lvl5pPr marL="1221551" marR="0" indent="-192877" algn="l" defTabSz="514338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788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5pPr>
      <a:lvl6pPr marL="1414427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7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451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4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0AE5E-566F-7418-13E2-F7124D15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4353C-698C-DC87-CCB6-1ADD6A39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340" y="1852881"/>
            <a:ext cx="8029903" cy="1852256"/>
          </a:xfrm>
        </p:spPr>
        <p:txBody>
          <a:bodyPr>
            <a:noAutofit/>
          </a:bodyPr>
          <a:lstStyle/>
          <a:p>
            <a:pPr algn="ctr"/>
            <a:r>
              <a:rPr kumimoji="1"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Institutional and Functional Integration  under China’s State-orchestrated Regional Cooperation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Yangtze River Delta (YRD)</a:t>
            </a:r>
            <a:endParaRPr kumimoji="1"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83019901-478E-B63D-BA3C-C750BA1C3F70}"/>
              </a:ext>
            </a:extLst>
          </p:cNvPr>
          <p:cNvSpPr txBox="1">
            <a:spLocks/>
          </p:cNvSpPr>
          <p:nvPr/>
        </p:nvSpPr>
        <p:spPr>
          <a:xfrm>
            <a:off x="3182938" y="4338396"/>
            <a:ext cx="5826124" cy="2839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marR="0" indent="0" algn="l" defTabSz="514338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1pPr>
            <a:lvl2pPr marL="257168" marR="0" indent="0" algn="l" defTabSz="514338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125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2pPr>
            <a:lvl3pPr marL="514338" marR="0" indent="0" algn="l" defTabSz="514338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3pPr>
            <a:lvl4pPr marL="771506" marR="0" indent="0" algn="l" defTabSz="514338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4pPr>
            <a:lvl5pPr marL="1028674" marR="0" indent="0" algn="l" defTabSz="514338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788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4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zh-CN" sz="1800" b="1" dirty="0" err="1"/>
              <a:t>Zijing</a:t>
            </a:r>
            <a:r>
              <a:rPr kumimoji="1" lang="en" altLang="zh-CN" sz="1800" b="1" dirty="0"/>
              <a:t> (Tina) Zhao &amp; </a:t>
            </a:r>
            <a:r>
              <a:rPr kumimoji="1" lang="en" altLang="zh-CN" sz="1800" b="1" dirty="0" err="1"/>
              <a:t>Zekai</a:t>
            </a:r>
            <a:r>
              <a:rPr kumimoji="1" lang="en" altLang="zh-CN" sz="1800" b="1" dirty="0"/>
              <a:t> (Zac) Shen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AFF88B-0BA5-0D77-5957-3E8C37B25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552" y="1494802"/>
            <a:ext cx="10502901" cy="23087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38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3014B2EE-FD66-D571-83B2-5B8CA70C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070" y="3432743"/>
            <a:ext cx="2352414" cy="2834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CE0EC-AC2B-C542-C05A-CB55AF14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334" y="612361"/>
            <a:ext cx="2352414" cy="2834236"/>
          </a:xfrm>
          <a:prstGeom prst="rect">
            <a:avLst/>
          </a:prstGeom>
        </p:spPr>
      </p:pic>
      <p:pic>
        <p:nvPicPr>
          <p:cNvPr id="15" name="Picture 14" descr="A map of a country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69673C09-9F69-2D8E-F23D-E42A0811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665" y="3425514"/>
            <a:ext cx="2345777" cy="2826240"/>
          </a:xfrm>
          <a:prstGeom prst="rect">
            <a:avLst/>
          </a:prstGeom>
        </p:spPr>
      </p:pic>
      <p:pic>
        <p:nvPicPr>
          <p:cNvPr id="11" name="Picture 10" descr="A map of a network&#10;&#10;Description automatically generated">
            <a:extLst>
              <a:ext uri="{FF2B5EF4-FFF2-40B4-BE49-F238E27FC236}">
                <a16:creationId xmlns:a16="http://schemas.microsoft.com/office/drawing/2014/main" id="{C10B5BEE-5566-2241-CBEE-3C9D7F3E0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656" y="3409522"/>
            <a:ext cx="2352414" cy="2834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A27B0-E90A-6CAE-50E1-29A9969C7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028" y="602760"/>
            <a:ext cx="2352414" cy="283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CBE10-E1FB-2279-F8B8-6DF980C47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293" y="602760"/>
            <a:ext cx="2345777" cy="2826240"/>
          </a:xfrm>
          <a:prstGeom prst="rect">
            <a:avLst/>
          </a:prstGeom>
        </p:spPr>
      </p:pic>
      <p:sp>
        <p:nvSpPr>
          <p:cNvPr id="4" name="标题 5">
            <a:extLst>
              <a:ext uri="{FF2B5EF4-FFF2-40B4-BE49-F238E27FC236}">
                <a16:creationId xmlns:a16="http://schemas.microsoft.com/office/drawing/2014/main" id="{5D9A65F8-AFF2-9EB4-1F3F-74551CB31DC9}"/>
              </a:ext>
            </a:extLst>
          </p:cNvPr>
          <p:cNvSpPr txBox="1">
            <a:spLocks/>
          </p:cNvSpPr>
          <p:nvPr/>
        </p:nvSpPr>
        <p:spPr>
          <a:xfrm>
            <a:off x="343568" y="47919"/>
            <a:ext cx="6781359" cy="559396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>
            <a:lvl1pPr marL="0" marR="0" indent="0" algn="l" defTabSz="51433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25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Inter-city Cooperation — Study Visit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943EF-E0ED-BCF7-463F-1399304F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69547-7FAD-50CF-EF87-2577B074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89" y="190968"/>
            <a:ext cx="6781359" cy="559396"/>
          </a:xfrm>
        </p:spPr>
        <p:txBody>
          <a:bodyPr>
            <a:noAutofit/>
          </a:bodyPr>
          <a:lstStyle/>
          <a:p>
            <a:r>
              <a:rPr kumimoji="1" lang="en-US" altLang="zh-CN" sz="2800" b="1" dirty="0">
                <a:latin typeface="Times" pitchFamily="2" charset="0"/>
              </a:rPr>
              <a:t>Conclusion</a:t>
            </a:r>
            <a:endParaRPr kumimoji="1" lang="zh-CN" altLang="en-US" sz="2800" b="1" dirty="0">
              <a:latin typeface="Times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B3B71C-7025-707F-FA2C-DD3FA75FD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289" y="4418474"/>
            <a:ext cx="7127752" cy="1236091"/>
          </a:xfrm>
        </p:spPr>
        <p:txBody>
          <a:bodyPr>
            <a:noAutofit/>
          </a:bodyPr>
          <a:lstStyle/>
          <a:p>
            <a:r>
              <a:rPr kumimoji="1" lang="en" altLang="zh-CN" sz="1800" b="1" dirty="0">
                <a:latin typeface="Times" pitchFamily="2" charset="0"/>
              </a:rPr>
              <a:t>Regression Analysis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Take socioeconomic factors into consideration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Spatial autocorrelation Yangtze River Delta</a:t>
            </a:r>
            <a:endParaRPr kumimoji="1" lang="en" altLang="zh-CN" sz="1800" b="1" dirty="0">
              <a:latin typeface="Times" pitchFamily="2" charset="0"/>
            </a:endParaRPr>
          </a:p>
          <a:p>
            <a:endParaRPr kumimoji="1" lang="en" altLang="zh-CN" sz="1800" dirty="0">
              <a:latin typeface="Times" pitchFamily="2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7E1A6ED-DC55-9FA3-F7AB-CEF259D77B6C}"/>
              </a:ext>
            </a:extLst>
          </p:cNvPr>
          <p:cNvSpPr txBox="1">
            <a:spLocks/>
          </p:cNvSpPr>
          <p:nvPr/>
        </p:nvSpPr>
        <p:spPr>
          <a:xfrm>
            <a:off x="534288" y="4138776"/>
            <a:ext cx="6781359" cy="55939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marL="0" marR="0" indent="0" algn="l" defTabSz="51433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25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>
                <a:latin typeface="Times" pitchFamily="2" charset="0"/>
              </a:rPr>
              <a:t>Limitation</a:t>
            </a:r>
          </a:p>
          <a:p>
            <a:endParaRPr kumimoji="1" lang="zh-CN" altLang="en-US" sz="2800" b="1" dirty="0">
              <a:latin typeface="Times" pitchFamily="2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D71A9A6E-8C41-0D4E-B2E5-5DF27C770B19}"/>
              </a:ext>
            </a:extLst>
          </p:cNvPr>
          <p:cNvSpPr txBox="1">
            <a:spLocks/>
          </p:cNvSpPr>
          <p:nvPr/>
        </p:nvSpPr>
        <p:spPr>
          <a:xfrm>
            <a:off x="534289" y="867322"/>
            <a:ext cx="8074690" cy="12360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marR="0" indent="0" algn="l" defTabSz="514338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1pPr>
            <a:lvl2pPr marL="257168" marR="0" indent="0" algn="l" defTabSz="514338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125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2pPr>
            <a:lvl3pPr marL="514338" marR="0" indent="0" algn="l" defTabSz="514338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3pPr>
            <a:lvl4pPr marL="771506" marR="0" indent="0" algn="l" defTabSz="514338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4pPr>
            <a:lvl5pPr marL="1028674" marR="0" indent="0" algn="l" defTabSz="514338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788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4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08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In total, inter-city cooperation shows a increasing pattern over year along with growing migration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r>
              <a:rPr kumimoji="1" lang="en" altLang="zh-CN" sz="1912" dirty="0">
                <a:latin typeface="Times" pitchFamily="2" charset="0"/>
              </a:rPr>
              <a:t>Different type of cooperations share same trend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r>
              <a:rPr kumimoji="1" lang="en" altLang="zh-CN" sz="1912" dirty="0">
                <a:latin typeface="Times" pitchFamily="2" charset="0"/>
              </a:rPr>
              <a:t>COVID-19 effect: 2022-2023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endParaRPr kumimoji="1" lang="en" altLang="zh-CN" sz="1912" dirty="0">
              <a:latin typeface="Times" pitchFamily="2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Stronger tie between metro cities (Shanghai, Hangzhou, Suzhou, etc.)</a:t>
            </a:r>
            <a:r>
              <a:rPr kumimoji="1" lang="en-US" altLang="zh-CN" sz="1800" dirty="0">
                <a:latin typeface="Times" pitchFamily="2" charset="0"/>
              </a:rPr>
              <a:t>, extending to undeveloped area</a:t>
            </a:r>
            <a:endParaRPr kumimoji="1" lang="en" altLang="zh-CN" sz="1800" dirty="0">
              <a:latin typeface="Times" pitchFamily="2" charset="0"/>
            </a:endParaRPr>
          </a:p>
          <a:p>
            <a:pPr marL="471476" lvl="1" indent="-214308">
              <a:buFont typeface="Arial" panose="020B0604020202020204" pitchFamily="34" charset="0"/>
              <a:buChar char="•"/>
            </a:pPr>
            <a:endParaRPr kumimoji="1" lang="en" altLang="zh-CN" sz="1912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4D5822E-4F32-6087-FA51-ABD2B75F0C3E}"/>
              </a:ext>
            </a:extLst>
          </p:cNvPr>
          <p:cNvSpPr txBox="1">
            <a:spLocks/>
          </p:cNvSpPr>
          <p:nvPr/>
        </p:nvSpPr>
        <p:spPr>
          <a:xfrm>
            <a:off x="4886441" y="2869604"/>
            <a:ext cx="2419118" cy="55939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marL="0" marR="0" indent="0" algn="l" defTabSz="51433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25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kumimoji="1" lang="en-US" altLang="zh-CN" sz="3600" b="1" dirty="0">
                <a:latin typeface="Times" pitchFamily="2" charset="0"/>
              </a:rPr>
              <a:t>Thank You!</a:t>
            </a:r>
            <a:endParaRPr kumimoji="1" lang="zh-CN" altLang="en-US" sz="36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8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79578-372A-DAE5-ED12-837EEF34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75" y="254029"/>
            <a:ext cx="6781359" cy="559396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" pitchFamily="2" charset="0"/>
              </a:rPr>
              <a:t>Introduction &amp; Research Background</a:t>
            </a:r>
            <a:endParaRPr kumimoji="1" lang="zh-CN" altLang="en-US" sz="3200" b="1" dirty="0">
              <a:latin typeface="Times" pitchFamily="2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03196CD-61B5-FDFC-3CBF-74C95AA16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392" y="1354411"/>
            <a:ext cx="10533105" cy="4149177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800" dirty="0">
                <a:solidFill>
                  <a:schemeClr val="tx2"/>
                </a:solidFill>
                <a:latin typeface="Times" pitchFamily="2" charset="0"/>
              </a:rPr>
              <a:t>Metropolitan areas and urban agglomerations emerging as dynamic units of global competition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Times" pitchFamily="2" charset="0"/>
              </a:rPr>
              <a:t>Establishing new state space (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Brenner, 2004</a:t>
            </a:r>
            <a:r>
              <a:rPr kumimoji="1" lang="en-US" altLang="zh-CN" sz="1800" dirty="0">
                <a:latin typeface="Times" pitchFamily="2" charset="0"/>
              </a:rPr>
              <a:t>) through state rescaling process</a:t>
            </a:r>
          </a:p>
          <a:p>
            <a:pPr algn="just">
              <a:lnSpc>
                <a:spcPct val="150000"/>
              </a:lnSpc>
            </a:pPr>
            <a:endParaRPr kumimoji="1" lang="en-US" altLang="zh-CN" sz="1800" dirty="0">
              <a:latin typeface="Times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Times" pitchFamily="2" charset="0"/>
              </a:rPr>
              <a:t>China’s state rescaling: state-orchestrated regional integration strategies aim to address unbalanced regional development </a:t>
            </a:r>
          </a:p>
          <a:p>
            <a:pPr marL="800088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Times" pitchFamily="2" charset="0"/>
              </a:rPr>
              <a:t>e.g. Yangtze River Delta (YRD), Beijing-Tianjin-Hebei, Guangdong-Hong Kong-Macau Great Bay Area</a:t>
            </a:r>
          </a:p>
          <a:p>
            <a:pPr marL="800088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912" dirty="0">
                <a:latin typeface="Times" pitchFamily="2" charset="0"/>
              </a:rPr>
              <a:t>Inter-city cooperation is a key driver, state pairing well-developed cities with left-behind cities</a:t>
            </a:r>
          </a:p>
          <a:p>
            <a:pPr marL="800088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912" dirty="0">
                <a:latin typeface="Times" pitchFamily="2" charset="0"/>
              </a:rPr>
              <a:t>Effective? Top initiatives conflicts with local needs</a:t>
            </a:r>
          </a:p>
          <a:p>
            <a:pPr marL="800088" lvl="2" indent="-285750" algn="just">
              <a:buFont typeface="Arial" panose="020B0604020202020204" pitchFamily="34" charset="0"/>
              <a:buChar char="•"/>
            </a:pPr>
            <a:endParaRPr kumimoji="1" lang="en" altLang="zh-CN" sz="1912" dirty="0">
              <a:latin typeface="Times" pitchFamily="2" charset="0"/>
            </a:endParaRPr>
          </a:p>
          <a:p>
            <a:endParaRPr kumimoji="1" lang="en" altLang="zh-CN" sz="1800" b="1" dirty="0">
              <a:latin typeface="Times" pitchFamily="2" charset="0"/>
            </a:endParaRPr>
          </a:p>
          <a:p>
            <a:endParaRPr kumimoji="1" lang="en" altLang="zh-CN" sz="18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7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729A9-70E1-32E8-EA46-7C10CB44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313B3-2FEA-1342-177C-EE1DD763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75" y="254029"/>
            <a:ext cx="6781359" cy="559396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" pitchFamily="2" charset="0"/>
              </a:rPr>
              <a:t>Introduction &amp; Research Background</a:t>
            </a:r>
            <a:endParaRPr kumimoji="1" lang="zh-CN" altLang="en-US" sz="3200" b="1" dirty="0">
              <a:latin typeface="Times" pitchFamily="2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8E86FFD6-69DC-A8AD-F3AA-8612FF74F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392" y="1354411"/>
            <a:ext cx="10533105" cy="4149177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Effective governance depends on the alignment of institutional and functional linkages</a:t>
            </a:r>
            <a:r>
              <a:rPr lang="en-US" sz="3600" dirty="0">
                <a:effectLst/>
              </a:rPr>
              <a:t> </a:t>
            </a:r>
          </a:p>
          <a:p>
            <a:pPr marL="800088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Functional linkages, such as labor, capital, information flows, are essential to inter-city cooperation, with population flow serving as a key proxy </a:t>
            </a:r>
            <a:endParaRPr lang="en-US" sz="3600" dirty="0">
              <a:effectLst/>
            </a:endParaRPr>
          </a:p>
          <a:p>
            <a:pPr marL="800088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Functional linkages often evolve independently of institutional frameworks, creating a lag in policy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response, undermining effectiveness of inter-city cooperation</a:t>
            </a:r>
          </a:p>
          <a:p>
            <a:pPr marL="800088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b="1" dirty="0">
                <a:latin typeface="Times New Roman" panose="02020603050405020304" pitchFamily="18" charset="0"/>
                <a:ea typeface="DengXian" panose="02010600030101010101" pitchFamily="2" charset="-122"/>
              </a:rPr>
              <a:t>Coupling issues between institutional network space and functional linkage have attracted great attention</a:t>
            </a:r>
            <a:endParaRPr kumimoji="1" lang="en" altLang="zh-CN" sz="1800" b="1" dirty="0">
              <a:latin typeface="Times" pitchFamily="2" charset="0"/>
            </a:endParaRPr>
          </a:p>
          <a:p>
            <a:endParaRPr kumimoji="1" lang="en" altLang="zh-CN" sz="18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92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BCA2A-A674-2F8F-1092-2129CD1F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35911-DB54-0FD0-8201-D15B76F0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75" y="254029"/>
            <a:ext cx="6781359" cy="559396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" pitchFamily="2" charset="0"/>
              </a:rPr>
              <a:t>Research Question</a:t>
            </a:r>
            <a:endParaRPr kumimoji="1" lang="zh-CN" altLang="en-US" sz="3200" b="1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7D7D9-DAD1-C493-4682-124881D48961}"/>
              </a:ext>
            </a:extLst>
          </p:cNvPr>
          <p:cNvSpPr txBox="1"/>
          <p:nvPr/>
        </p:nvSpPr>
        <p:spPr>
          <a:xfrm>
            <a:off x="1098332" y="1554737"/>
            <a:ext cx="9065171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en-US" sz="2400" b="1" dirty="0">
                <a:solidFill>
                  <a:schemeClr val="tx2"/>
                </a:solidFill>
                <a:latin typeface="Times" pitchFamily="2" charset="0"/>
              </a:rPr>
              <a:t>How do state-orchestrated institutional networks formed by inter-city cooperation respond to dynamic functional linkages, such as population flows? 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kumimoji="1" lang="en-US" sz="2400" b="1" dirty="0">
              <a:solidFill>
                <a:schemeClr val="tx2"/>
              </a:solidFill>
              <a:latin typeface="Times" pitchFamily="2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en-US" sz="2400" b="1" dirty="0">
                <a:solidFill>
                  <a:schemeClr val="tx2"/>
                </a:solidFill>
                <a:latin typeface="Times" pitchFamily="2" charset="0"/>
              </a:rPr>
              <a:t>How do different forms of inter-city cooperation respond to population flow?</a:t>
            </a:r>
          </a:p>
        </p:txBody>
      </p:sp>
    </p:spTree>
    <p:extLst>
      <p:ext uri="{BB962C8B-B14F-4D97-AF65-F5344CB8AC3E}">
        <p14:creationId xmlns:p14="http://schemas.microsoft.com/office/powerpoint/2010/main" val="320186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539C-27F2-ADD6-78FA-782B483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A9F78-AB2C-93AF-8BDE-8325EF4F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89" y="190968"/>
            <a:ext cx="6781359" cy="559396"/>
          </a:xfrm>
        </p:spPr>
        <p:txBody>
          <a:bodyPr>
            <a:noAutofit/>
          </a:bodyPr>
          <a:lstStyle/>
          <a:p>
            <a:r>
              <a:rPr kumimoji="1" lang="en-US" altLang="zh-CN" sz="3200" b="1" dirty="0">
                <a:latin typeface="Times" pitchFamily="2" charset="0"/>
              </a:rPr>
              <a:t>Data</a:t>
            </a:r>
            <a:endParaRPr kumimoji="1" lang="zh-CN" altLang="en-US" sz="3200" b="1" dirty="0">
              <a:latin typeface="Times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B952B6-85EF-0734-6D29-409A5BA7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289" y="834447"/>
            <a:ext cx="7127752" cy="4149177"/>
          </a:xfrm>
        </p:spPr>
        <p:txBody>
          <a:bodyPr>
            <a:noAutofit/>
          </a:bodyPr>
          <a:lstStyle/>
          <a:p>
            <a:r>
              <a:rPr kumimoji="1" lang="en" altLang="zh-CN" sz="1800" b="1" dirty="0">
                <a:latin typeface="Times" pitchFamily="2" charset="0"/>
              </a:rPr>
              <a:t>Study Units 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Yangtze River Delta (YRD): 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Shanghai, Zhejiang Province, Jiangsu Province, Anhui Province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41 cities, 820 city pairs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6-year </a:t>
            </a:r>
            <a:r>
              <a:rPr kumimoji="1" lang="en-US" altLang="zh-CN" sz="1800" dirty="0">
                <a:latin typeface="Times" pitchFamily="2" charset="0"/>
              </a:rPr>
              <a:t>data</a:t>
            </a:r>
            <a:r>
              <a:rPr kumimoji="1" lang="en" altLang="zh-CN" sz="1800" dirty="0">
                <a:latin typeface="Times" pitchFamily="2" charset="0"/>
              </a:rPr>
              <a:t> </a:t>
            </a:r>
            <a:r>
              <a:rPr kumimoji="1" lang="en-US" altLang="zh-CN" sz="1800" dirty="0">
                <a:latin typeface="Times" pitchFamily="2" charset="0"/>
              </a:rPr>
              <a:t>in total </a:t>
            </a:r>
            <a:r>
              <a:rPr kumimoji="1" lang="en" altLang="zh-CN" sz="1800" dirty="0">
                <a:latin typeface="Times" pitchFamily="2" charset="0"/>
              </a:rPr>
              <a:t>2018-2023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endParaRPr kumimoji="1" lang="en" altLang="zh-CN" sz="1800" dirty="0">
              <a:latin typeface="Times" pitchFamily="2" charset="0"/>
            </a:endParaRPr>
          </a:p>
          <a:p>
            <a:r>
              <a:rPr kumimoji="1" lang="en" altLang="zh-CN" sz="1800" b="1" dirty="0">
                <a:latin typeface="Times" pitchFamily="2" charset="0"/>
              </a:rPr>
              <a:t>Variables</a:t>
            </a:r>
            <a:endParaRPr kumimoji="1" lang="en" altLang="zh-CN" sz="1800" dirty="0">
              <a:latin typeface="Times" pitchFamily="2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Institutional network space: </a:t>
            </a:r>
            <a:r>
              <a:rPr kumimoji="1" lang="en" altLang="zh-CN" sz="1800" b="1" dirty="0">
                <a:latin typeface="Times" pitchFamily="2" charset="0"/>
              </a:rPr>
              <a:t>inter-city cooperation 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Web-scrapped 41 cities’ official government website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LLM identify cooperation</a:t>
            </a:r>
            <a:r>
              <a:rPr kumimoji="1" lang="zh-CN" altLang="en-US" sz="1800" dirty="0">
                <a:latin typeface="Times" pitchFamily="2" charset="0"/>
              </a:rPr>
              <a:t> </a:t>
            </a:r>
            <a:r>
              <a:rPr kumimoji="1" lang="en" altLang="zh-CN" sz="1800" dirty="0">
                <a:latin typeface="Times" pitchFamily="2" charset="0"/>
              </a:rPr>
              <a:t>categories 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Functional linkage: </a:t>
            </a:r>
            <a:r>
              <a:rPr kumimoji="1" lang="en" altLang="zh-CN" sz="1800" b="1" dirty="0">
                <a:latin typeface="Times" pitchFamily="2" charset="0"/>
              </a:rPr>
              <a:t>population flow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AutoNavi: annual migration index</a:t>
            </a:r>
          </a:p>
          <a:p>
            <a:pPr marL="471476" lvl="1" indent="-214308">
              <a:buFont typeface="Arial" panose="020B0604020202020204" pitchFamily="34" charset="0"/>
              <a:buChar char="•"/>
            </a:pPr>
            <a:endParaRPr kumimoji="1" lang="en" altLang="zh-CN" sz="1800" dirty="0">
              <a:latin typeface="Times" pitchFamily="2" charset="0"/>
            </a:endParaRPr>
          </a:p>
          <a:p>
            <a:r>
              <a:rPr kumimoji="1" lang="en" altLang="zh-CN" sz="1800" b="1" dirty="0">
                <a:latin typeface="Times" pitchFamily="2" charset="0"/>
              </a:rPr>
              <a:t>Data Sources</a:t>
            </a:r>
            <a:endParaRPr kumimoji="1" lang="en" altLang="zh-CN" sz="1800" dirty="0">
              <a:latin typeface="Times" pitchFamily="2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Cooperation news data from local government websites from 2018-2023 (225075 pieces of news) 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kumimoji="1" lang="en" altLang="zh-CN" sz="1800" dirty="0">
                <a:latin typeface="Times" pitchFamily="2" charset="0"/>
              </a:rPr>
              <a:t>AutoNavi platform: inter-city migration index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E599F0-2D16-F5D0-59DA-55DFF998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79" y="966334"/>
            <a:ext cx="4070440" cy="492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7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3B37-87A3-5D23-DB32-A98C40DBA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D5B9D-9EB0-2A73-9A7B-DF0468F01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77468"/>
            <a:ext cx="9144000" cy="23876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Plot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9DE1A6-ED72-C17A-DC34-7282A4F5952B}"/>
              </a:ext>
            </a:extLst>
          </p:cNvPr>
          <p:cNvSpPr txBox="1"/>
          <p:nvPr/>
        </p:nvSpPr>
        <p:spPr>
          <a:xfrm>
            <a:off x="2616778" y="1624519"/>
            <a:ext cx="695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tx2"/>
                </a:solidFill>
                <a:latin typeface="Times" pitchFamily="2" charset="0"/>
              </a:rPr>
              <a:t>Compare the trend of inter-city cooperation and migration 2018-2023</a:t>
            </a:r>
            <a:endParaRPr kumimoji="1" lang="zh-CN" altLang="en-US" b="1" dirty="0">
              <a:solidFill>
                <a:schemeClr val="tx2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46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ountry&#10;&#10;Description automatically generated">
            <a:extLst>
              <a:ext uri="{FF2B5EF4-FFF2-40B4-BE49-F238E27FC236}">
                <a16:creationId xmlns:a16="http://schemas.microsoft.com/office/drawing/2014/main" id="{C8CE094D-2917-2BDC-307F-E11A0CA2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94"/>
          <a:stretch/>
        </p:blipFill>
        <p:spPr>
          <a:xfrm>
            <a:off x="7391008" y="633156"/>
            <a:ext cx="2360105" cy="2713604"/>
          </a:xfrm>
          <a:prstGeom prst="rect">
            <a:avLst/>
          </a:prstGeom>
        </p:spPr>
      </p:pic>
      <p:pic>
        <p:nvPicPr>
          <p:cNvPr id="11" name="Picture 10" descr="A map of a country&#10;&#10;Description automatically generated">
            <a:extLst>
              <a:ext uri="{FF2B5EF4-FFF2-40B4-BE49-F238E27FC236}">
                <a16:creationId xmlns:a16="http://schemas.microsoft.com/office/drawing/2014/main" id="{4C7EF97F-D006-DB7B-2AE2-26B7057F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31"/>
          <a:stretch/>
        </p:blipFill>
        <p:spPr>
          <a:xfrm>
            <a:off x="2568102" y="3372508"/>
            <a:ext cx="2470523" cy="2821684"/>
          </a:xfrm>
          <a:prstGeom prst="rect">
            <a:avLst/>
          </a:prstGeom>
        </p:spPr>
      </p:pic>
      <p:pic>
        <p:nvPicPr>
          <p:cNvPr id="13" name="Picture 12" descr="A map of the island&#10;&#10;Description automatically generated">
            <a:extLst>
              <a:ext uri="{FF2B5EF4-FFF2-40B4-BE49-F238E27FC236}">
                <a16:creationId xmlns:a16="http://schemas.microsoft.com/office/drawing/2014/main" id="{24DC1A4F-223D-0CFC-FE28-9AD6D1624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524" y="3372508"/>
            <a:ext cx="2451664" cy="282168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F83FB14-CE7B-C7D9-6B6E-C0402268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68" y="47919"/>
            <a:ext cx="6781359" cy="559396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Inter-city Cooperation — Agreement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3BB9FD93-1853-5B41-8762-5C4C274A35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rcRect b="4374"/>
          <a:stretch/>
        </p:blipFill>
        <p:spPr>
          <a:xfrm>
            <a:off x="2568102" y="607315"/>
            <a:ext cx="2390959" cy="2736750"/>
          </a:xfrm>
          <a:prstGeom prst="rect">
            <a:avLst/>
          </a:prstGeom>
        </p:spPr>
      </p:pic>
      <p:pic>
        <p:nvPicPr>
          <p:cNvPr id="7" name="Picture 6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44F7A624-5BEE-BCD9-CA9E-15B405F4BA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845"/>
          <a:stretch/>
        </p:blipFill>
        <p:spPr>
          <a:xfrm>
            <a:off x="4974390" y="609305"/>
            <a:ext cx="2354818" cy="2711707"/>
          </a:xfrm>
          <a:prstGeom prst="rect">
            <a:avLst/>
          </a:prstGeom>
        </p:spPr>
      </p:pic>
      <p:pic>
        <p:nvPicPr>
          <p:cNvPr id="15" name="Picture 14" descr="A map of a large island&#10;&#10;Description automatically generated">
            <a:extLst>
              <a:ext uri="{FF2B5EF4-FFF2-40B4-BE49-F238E27FC236}">
                <a16:creationId xmlns:a16="http://schemas.microsoft.com/office/drawing/2014/main" id="{636D022B-BFF7-5B6B-50E9-535F11D1F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008" y="3372508"/>
            <a:ext cx="2356107" cy="28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6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large island with lines and dots&#10;&#10;Description automatically generated">
            <a:extLst>
              <a:ext uri="{FF2B5EF4-FFF2-40B4-BE49-F238E27FC236}">
                <a16:creationId xmlns:a16="http://schemas.microsoft.com/office/drawing/2014/main" id="{F1546506-7A86-61EC-CB54-DC1BF628E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116" y="609588"/>
            <a:ext cx="2322330" cy="2797989"/>
          </a:xfrm>
          <a:prstGeom prst="rect">
            <a:avLst/>
          </a:prstGeom>
        </p:spPr>
      </p:pic>
      <p:pic>
        <p:nvPicPr>
          <p:cNvPr id="11" name="Picture 10" descr="A map of a large island&#10;&#10;Description automatically generated">
            <a:extLst>
              <a:ext uri="{FF2B5EF4-FFF2-40B4-BE49-F238E27FC236}">
                <a16:creationId xmlns:a16="http://schemas.microsoft.com/office/drawing/2014/main" id="{99F58B49-37E9-09FA-27BE-4CB418E8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466" y="3378392"/>
            <a:ext cx="2299992" cy="2771077"/>
          </a:xfrm>
          <a:prstGeom prst="rect">
            <a:avLst/>
          </a:prstGeom>
        </p:spPr>
      </p:pic>
      <p:pic>
        <p:nvPicPr>
          <p:cNvPr id="5" name="Picture 4" descr="A map of a country&#10;&#10;Description automatically generated">
            <a:extLst>
              <a:ext uri="{FF2B5EF4-FFF2-40B4-BE49-F238E27FC236}">
                <a16:creationId xmlns:a16="http://schemas.microsoft.com/office/drawing/2014/main" id="{2EBD3A54-044D-D7F0-638A-D65D14847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466" y="607315"/>
            <a:ext cx="2299992" cy="2771077"/>
          </a:xfrm>
          <a:prstGeom prst="rect">
            <a:avLst/>
          </a:prstGeom>
        </p:spPr>
      </p:pic>
      <p:pic>
        <p:nvPicPr>
          <p:cNvPr id="13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A01D3E52-D349-C796-8571-C60C5D17F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722" y="3378392"/>
            <a:ext cx="2289217" cy="2758095"/>
          </a:xfrm>
          <a:prstGeom prst="rect">
            <a:avLst/>
          </a:prstGeom>
        </p:spPr>
      </p:pic>
      <p:pic>
        <p:nvPicPr>
          <p:cNvPr id="15" name="Picture 14" descr="A map of a large island&#10;&#10;Description automatically generated">
            <a:extLst>
              <a:ext uri="{FF2B5EF4-FFF2-40B4-BE49-F238E27FC236}">
                <a16:creationId xmlns:a16="http://schemas.microsoft.com/office/drawing/2014/main" id="{D4740C74-C39D-5EDD-5DC6-249557438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939" y="3378392"/>
            <a:ext cx="2299992" cy="2771077"/>
          </a:xfrm>
          <a:prstGeom prst="rect">
            <a:avLst/>
          </a:prstGeom>
        </p:spPr>
      </p:pic>
      <p:pic>
        <p:nvPicPr>
          <p:cNvPr id="7" name="Picture 6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69481530-A107-9CC2-3FAC-0D45697D0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671" y="607315"/>
            <a:ext cx="2299992" cy="2771077"/>
          </a:xfrm>
          <a:prstGeom prst="rect">
            <a:avLst/>
          </a:prstGeom>
        </p:spPr>
      </p:pic>
      <p:sp>
        <p:nvSpPr>
          <p:cNvPr id="4" name="标题 5">
            <a:extLst>
              <a:ext uri="{FF2B5EF4-FFF2-40B4-BE49-F238E27FC236}">
                <a16:creationId xmlns:a16="http://schemas.microsoft.com/office/drawing/2014/main" id="{12CE2AC4-92F8-6E7E-29B3-08F6E2A16683}"/>
              </a:ext>
            </a:extLst>
          </p:cNvPr>
          <p:cNvSpPr txBox="1">
            <a:spLocks/>
          </p:cNvSpPr>
          <p:nvPr/>
        </p:nvSpPr>
        <p:spPr>
          <a:xfrm>
            <a:off x="343568" y="47919"/>
            <a:ext cx="6781359" cy="559396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>
            <a:lvl1pPr marL="0" marR="0" indent="0" algn="l" defTabSz="51433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25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Inter-city Cooperation — Joint Project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897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large island&#10;&#10;Description automatically generated">
            <a:extLst>
              <a:ext uri="{FF2B5EF4-FFF2-40B4-BE49-F238E27FC236}">
                <a16:creationId xmlns:a16="http://schemas.microsoft.com/office/drawing/2014/main" id="{D2F69416-7419-6E50-E212-C612B176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68" y="543379"/>
            <a:ext cx="2387850" cy="2885621"/>
          </a:xfrm>
          <a:prstGeom prst="rect">
            <a:avLst/>
          </a:prstGeom>
        </p:spPr>
      </p:pic>
      <p:pic>
        <p:nvPicPr>
          <p:cNvPr id="7" name="Picture 6" descr="A map of a country&#10;&#10;Description automatically generated">
            <a:extLst>
              <a:ext uri="{FF2B5EF4-FFF2-40B4-BE49-F238E27FC236}">
                <a16:creationId xmlns:a16="http://schemas.microsoft.com/office/drawing/2014/main" id="{F3D03FF9-7D54-48E4-2F87-5A82C60E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06" y="533178"/>
            <a:ext cx="2413320" cy="2916400"/>
          </a:xfrm>
          <a:prstGeom prst="rect">
            <a:avLst/>
          </a:prstGeom>
        </p:spPr>
      </p:pic>
      <p:pic>
        <p:nvPicPr>
          <p:cNvPr id="13" name="Picture 12" descr="A map of a large island&#10;&#10;Description automatically generated">
            <a:extLst>
              <a:ext uri="{FF2B5EF4-FFF2-40B4-BE49-F238E27FC236}">
                <a16:creationId xmlns:a16="http://schemas.microsoft.com/office/drawing/2014/main" id="{5BC38042-B21D-D243-A787-A5BB0D0FA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40" y="3408416"/>
            <a:ext cx="2413320" cy="2916400"/>
          </a:xfrm>
          <a:prstGeom prst="rect">
            <a:avLst/>
          </a:prstGeom>
        </p:spPr>
      </p:pic>
      <p:pic>
        <p:nvPicPr>
          <p:cNvPr id="11" name="Picture 10" descr="A map of a large island&#10;&#10;Description automatically generated">
            <a:extLst>
              <a:ext uri="{FF2B5EF4-FFF2-40B4-BE49-F238E27FC236}">
                <a16:creationId xmlns:a16="http://schemas.microsoft.com/office/drawing/2014/main" id="{D163B5FE-9ABA-2D28-3922-D8E7B103E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335" y="3408428"/>
            <a:ext cx="2413311" cy="2916388"/>
          </a:xfrm>
          <a:prstGeom prst="rect">
            <a:avLst/>
          </a:prstGeom>
        </p:spPr>
      </p:pic>
      <p:pic>
        <p:nvPicPr>
          <p:cNvPr id="15" name="Picture 14" descr="A map of a country with lines and dots&#10;&#10;Description automatically generated">
            <a:extLst>
              <a:ext uri="{FF2B5EF4-FFF2-40B4-BE49-F238E27FC236}">
                <a16:creationId xmlns:a16="http://schemas.microsoft.com/office/drawing/2014/main" id="{DC5F8F68-F62C-502D-B89C-CC285510F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852" y="3408416"/>
            <a:ext cx="2413320" cy="2916400"/>
          </a:xfrm>
          <a:prstGeom prst="rect">
            <a:avLst/>
          </a:prstGeom>
        </p:spPr>
      </p:pic>
      <p:pic>
        <p:nvPicPr>
          <p:cNvPr id="9" name="Picture 8" descr="A map of a country&#10;&#10;Description automatically generated">
            <a:extLst>
              <a:ext uri="{FF2B5EF4-FFF2-40B4-BE49-F238E27FC236}">
                <a16:creationId xmlns:a16="http://schemas.microsoft.com/office/drawing/2014/main" id="{FB56069C-5D80-EE4A-10CC-73C0536F2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792" y="553587"/>
            <a:ext cx="2362380" cy="2854841"/>
          </a:xfrm>
          <a:prstGeom prst="rect">
            <a:avLst/>
          </a:prstGeom>
        </p:spPr>
      </p:pic>
      <p:sp>
        <p:nvSpPr>
          <p:cNvPr id="2" name="标题 5">
            <a:extLst>
              <a:ext uri="{FF2B5EF4-FFF2-40B4-BE49-F238E27FC236}">
                <a16:creationId xmlns:a16="http://schemas.microsoft.com/office/drawing/2014/main" id="{C2A0E3DA-7425-33CB-DDC5-745A1E182CB6}"/>
              </a:ext>
            </a:extLst>
          </p:cNvPr>
          <p:cNvSpPr txBox="1">
            <a:spLocks/>
          </p:cNvSpPr>
          <p:nvPr/>
        </p:nvSpPr>
        <p:spPr>
          <a:xfrm>
            <a:off x="343568" y="47919"/>
            <a:ext cx="6781359" cy="559396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>
            <a:lvl1pPr marL="0" marR="0" indent="0" algn="l" defTabSz="51433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25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Inter-city Cooperation — Joint Meeting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6333"/>
      </p:ext>
    </p:extLst>
  </p:cSld>
  <p:clrMapOvr>
    <a:masterClrMapping/>
  </p:clrMapOvr>
</p:sld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BA4E226C-6E01-AA42-8C3C-DCCC1FF2F069}" vid="{8970028B-14D0-884D-8B3F-FFB0B76864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12771</TotalTime>
  <Words>393</Words>
  <Application>Microsoft Macintosh PowerPoint</Application>
  <PresentationFormat>宽屏</PresentationFormat>
  <Paragraphs>55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Times</vt:lpstr>
      <vt:lpstr>Aptos</vt:lpstr>
      <vt:lpstr>Arial</vt:lpstr>
      <vt:lpstr>Helvetica</vt:lpstr>
      <vt:lpstr>Times New Roman</vt:lpstr>
      <vt:lpstr>UChicago</vt:lpstr>
      <vt:lpstr>Institutional and Functional Integration  under China’s State-orchestrated Regional Cooperation: Yangtze River Delta (YRD)</vt:lpstr>
      <vt:lpstr>Introduction &amp; Research Background</vt:lpstr>
      <vt:lpstr>Introduction &amp; Research Background</vt:lpstr>
      <vt:lpstr>Research Question</vt:lpstr>
      <vt:lpstr>Data</vt:lpstr>
      <vt:lpstr>Interactive Plot</vt:lpstr>
      <vt:lpstr>Inter-city Cooperation — Agreement</vt:lpstr>
      <vt:lpstr>PowerPoint 演示文稿</vt:lpstr>
      <vt:lpstr>PowerPoint 演示文稿</vt:lpstr>
      <vt:lpstr>PowerPoint 演示文稿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Zijing Zhao</dc:creator>
  <cp:lastModifiedBy>Zac Shen</cp:lastModifiedBy>
  <cp:revision>13</cp:revision>
  <dcterms:created xsi:type="dcterms:W3CDTF">2024-11-25T22:26:46Z</dcterms:created>
  <dcterms:modified xsi:type="dcterms:W3CDTF">2024-12-05T20:13:40Z</dcterms:modified>
</cp:coreProperties>
</file>